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BC210DD-6F99-4061-9C3F-7054A4FA0032}">
  <a:tblStyle styleId="{4BC210DD-6F99-4061-9C3F-7054A4FA003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FF3E9"/>
          </a:solidFill>
        </a:fill>
      </a:tcStyle>
    </a:wholeTbl>
    <a:band1H>
      <a:tcStyle>
        <a:tcBdr/>
        <a:fill>
          <a:solidFill>
            <a:srgbClr val="DEE7D0"/>
          </a:solidFill>
        </a:fill>
      </a:tcStyle>
    </a:band1H>
    <a:band1V>
      <a:tcStyle>
        <a:tcBdr/>
        <a:fill>
          <a:solidFill>
            <a:srgbClr val="DEE7D0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90767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7" name="Shape 3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7" name="Shape 3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7" name="Shape 3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6" name="Shape 3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5" name="Shape 3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el en verticale teks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e titel en teks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ekop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elijking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oud met bijschrif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Afbeelding met bijschrif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nl-NL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jp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Shape 84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85" name="Shape 8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Shape 86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 b="0" i="0" u="none" strike="noStrike" cap="none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87" name="Shape 87"/>
          <p:cNvGraphicFramePr/>
          <p:nvPr/>
        </p:nvGraphicFramePr>
        <p:xfrm>
          <a:off x="1475655" y="2708919"/>
          <a:ext cx="6096000" cy="3170000"/>
        </p:xfrm>
        <a:graphic>
          <a:graphicData uri="http://schemas.openxmlformats.org/drawingml/2006/table">
            <a:tbl>
              <a:tblPr firstRow="1" bandRow="1">
                <a:noFill/>
                <a:tableStyleId>{4BC210DD-6F99-4061-9C3F-7054A4FA0032}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 u="none" strike="noStrike" cap="none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Schimmelbrood : opdracht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Uitleg Basisstof 5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Uitleg Basisstof 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88" name="Shape 88"/>
          <p:cNvSpPr/>
          <p:nvPr/>
        </p:nvSpPr>
        <p:spPr>
          <a:xfrm>
            <a:off x="3275856" y="1196751"/>
            <a:ext cx="2356734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Shape 202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03" name="Shape 20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4" name="Shape 204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205" name="Shape 205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Wervelkolom</a:t>
            </a:r>
          </a:p>
        </p:txBody>
      </p:sp>
      <p:grpSp>
        <p:nvGrpSpPr>
          <p:cNvPr id="206" name="Shape 206"/>
          <p:cNvGrpSpPr/>
          <p:nvPr/>
        </p:nvGrpSpPr>
        <p:grpSpPr>
          <a:xfrm>
            <a:off x="1259632" y="2924944"/>
            <a:ext cx="6508463" cy="5517231"/>
            <a:chOff x="1259632" y="2348880"/>
            <a:chExt cx="6508463" cy="5517231"/>
          </a:xfrm>
        </p:grpSpPr>
        <p:pic>
          <p:nvPicPr>
            <p:cNvPr id="207" name="Shape 20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259632" y="3140967"/>
              <a:ext cx="6508463" cy="472514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08" name="Shape 208"/>
            <p:cNvCxnSpPr/>
            <p:nvPr/>
          </p:nvCxnSpPr>
          <p:spPr>
            <a:xfrm rot="10800000">
              <a:off x="2627783" y="2996952"/>
              <a:ext cx="0" cy="86409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" name="Shape 209"/>
            <p:cNvCxnSpPr/>
            <p:nvPr/>
          </p:nvCxnSpPr>
          <p:spPr>
            <a:xfrm>
              <a:off x="2627783" y="2996951"/>
              <a:ext cx="4176464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0" name="Shape 210"/>
            <p:cNvCxnSpPr/>
            <p:nvPr/>
          </p:nvCxnSpPr>
          <p:spPr>
            <a:xfrm>
              <a:off x="6804247" y="2996951"/>
              <a:ext cx="0" cy="3240359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1" name="Shape 211"/>
            <p:cNvCxnSpPr/>
            <p:nvPr/>
          </p:nvCxnSpPr>
          <p:spPr>
            <a:xfrm rot="10800000">
              <a:off x="4716016" y="2636911"/>
              <a:ext cx="0" cy="36004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2" name="Shape 212"/>
            <p:cNvSpPr txBox="1"/>
            <p:nvPr/>
          </p:nvSpPr>
          <p:spPr>
            <a:xfrm>
              <a:off x="4067944" y="2348880"/>
              <a:ext cx="13930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1800" i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wervelkolom</a:t>
              </a:r>
            </a:p>
          </p:txBody>
        </p:sp>
        <p:cxnSp>
          <p:nvCxnSpPr>
            <p:cNvPr id="213" name="Shape 213"/>
            <p:cNvCxnSpPr/>
            <p:nvPr/>
          </p:nvCxnSpPr>
          <p:spPr>
            <a:xfrm rot="10800000">
              <a:off x="4932039" y="3717031"/>
              <a:ext cx="0" cy="648071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4" name="Shape 214"/>
            <p:cNvSpPr txBox="1"/>
            <p:nvPr/>
          </p:nvSpPr>
          <p:spPr>
            <a:xfrm>
              <a:off x="4572000" y="3429000"/>
              <a:ext cx="8071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1800" i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wervel</a:t>
              </a:r>
            </a:p>
          </p:txBody>
        </p:sp>
      </p:grpSp>
      <p:sp>
        <p:nvSpPr>
          <p:cNvPr id="215" name="Shape 215"/>
          <p:cNvSpPr txBox="1"/>
          <p:nvPr/>
        </p:nvSpPr>
        <p:spPr>
          <a:xfrm>
            <a:off x="1403648" y="1556791"/>
            <a:ext cx="6696744" cy="954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Dieren met een wervelkolom noemen we </a:t>
            </a:r>
            <a:r>
              <a:rPr lang="nl-NL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gewervelde dieren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" name="Shape 220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21" name="Shape 22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2" name="Shape 222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223" name="Shape 223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Wervelkolom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1331640" y="2132856"/>
            <a:ext cx="6696744" cy="2554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Het wel of niet hebben van een wervelkolom is een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kenmerk</a:t>
            </a: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die wordt gebruikt om dieren in groepen in te delen.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Shape 22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30" name="Shape 23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1" name="Shape 23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232" name="Shape 232"/>
          <p:cNvGraphicFramePr/>
          <p:nvPr/>
        </p:nvGraphicFramePr>
        <p:xfrm>
          <a:off x="1475655" y="2708919"/>
          <a:ext cx="6096000" cy="3170000"/>
        </p:xfrm>
        <a:graphic>
          <a:graphicData uri="http://schemas.openxmlformats.org/drawingml/2006/table">
            <a:tbl>
              <a:tblPr firstRow="1" bandRow="1">
                <a:noFill/>
                <a:tableStyleId>{4BC210DD-6F99-4061-9C3F-7054A4FA0032}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Schimmelbrood : opdracht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Uitleg Basisstof 5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Uitleg Basisstof 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233" name="Shape 233"/>
          <p:cNvSpPr/>
          <p:nvPr/>
        </p:nvSpPr>
        <p:spPr>
          <a:xfrm>
            <a:off x="3275856" y="1196751"/>
            <a:ext cx="2356734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Opdrachten maken</a:t>
            </a:r>
          </a:p>
        </p:txBody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467543" y="233203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r>
              <a:rPr lang="nl-NL" sz="5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Maken opdracht 24, 25, 26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nl-NL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Huiswerk</a:t>
            </a:r>
            <a:r>
              <a:rPr lang="nl-NL" sz="3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nl-NL" sz="3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3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maken</a:t>
            </a:r>
            <a:r>
              <a:rPr lang="nl-NL" sz="3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opdracht 24, 25, 26, 27, 28, 29, 31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595959"/>
              </a:buClr>
              <a:buSzPct val="25000"/>
              <a:buFont typeface="Arial"/>
              <a:buNone/>
            </a:pPr>
            <a:r>
              <a:rPr lang="nl-NL" sz="3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l-NL" sz="3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leren</a:t>
            </a:r>
            <a:r>
              <a:rPr lang="nl-NL" sz="3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bladzijde 175 t/m 186</a:t>
            </a:r>
          </a:p>
        </p:txBody>
      </p:sp>
      <p:grpSp>
        <p:nvGrpSpPr>
          <p:cNvPr id="240" name="Shape 240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41" name="Shape 24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2" name="Shape 242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243" name="Shape 243"/>
          <p:cNvSpPr txBox="1"/>
          <p:nvPr/>
        </p:nvSpPr>
        <p:spPr>
          <a:xfrm>
            <a:off x="467543" y="29422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4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Shape 248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49" name="Shape 24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0" name="Shape 250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251" name="Shape 251"/>
          <p:cNvGraphicFramePr/>
          <p:nvPr/>
        </p:nvGraphicFramePr>
        <p:xfrm>
          <a:off x="1475655" y="270891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{4BC210DD-6F99-4061-9C3F-7054A4FA0032}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Schimmelbrood : opdracht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Uitleg Basisstof 5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Uitleg Basisstof 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252" name="Shape 252"/>
          <p:cNvSpPr/>
          <p:nvPr/>
        </p:nvSpPr>
        <p:spPr>
          <a:xfrm>
            <a:off x="3275856" y="1196751"/>
            <a:ext cx="2356734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ctrTitle"/>
          </p:nvPr>
        </p:nvSpPr>
        <p:spPr>
          <a:xfrm>
            <a:off x="683568" y="69269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Georgia"/>
              <a:buNone/>
            </a:pPr>
            <a:r>
              <a:rPr lang="nl-NL" sz="6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Dieren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subTitle" idx="1"/>
          </p:nvPr>
        </p:nvSpPr>
        <p:spPr>
          <a:xfrm>
            <a:off x="1331640" y="1844824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nl-NL"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Stammen en klassen</a:t>
            </a:r>
          </a:p>
        </p:txBody>
      </p:sp>
      <p:grpSp>
        <p:nvGrpSpPr>
          <p:cNvPr id="259" name="Shape 25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60" name="Shape 26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1" name="Shape 26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pic>
        <p:nvPicPr>
          <p:cNvPr id="262" name="Shape 26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23727" y="2636911"/>
            <a:ext cx="4685726" cy="3909652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Shape 263"/>
          <p:cNvSpPr txBox="1"/>
          <p:nvPr/>
        </p:nvSpPr>
        <p:spPr>
          <a:xfrm>
            <a:off x="395536" y="5733255"/>
            <a:ext cx="4104456" cy="1384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2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The Graphics Fairy. (z.j.). Skeleton Elk [Illustratie]. Geraadpleegd van http://thegraphicsfairy.com/wp-content/uploads/blogger/_CarNcodpCMA/TLS1N-NxRII/AAAAAAAAJYY/2WRtI67JoaU/s1600/skeletonelk-graphicsfairy009bw.jpg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2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nl-NL" sz="12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nl-NL" sz="1200">
              <a:solidFill>
                <a:srgbClr val="D8D8D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Shape 268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69" name="Shape 26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0" name="Shape 270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271" name="Shape 271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Stammen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1331640" y="1412775"/>
            <a:ext cx="6696744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 hoofdgroep dieren kun je weer onderverdelen (ordenen) in 6 groepen, de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stammen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395536" y="3645023"/>
            <a:ext cx="424847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Gewervelde dieren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395536" y="4221087"/>
            <a:ext cx="424847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Neteldieren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395536" y="4797151"/>
            <a:ext cx="424847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Wormen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4572000" y="3645023"/>
            <a:ext cx="424847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Weekdieren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4572000" y="4221087"/>
            <a:ext cx="424847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Stekelhuidigen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4572000" y="4797151"/>
            <a:ext cx="4248472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Geleedpotigen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Shape 283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84" name="Shape 28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5" name="Shape 285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286" name="Shape 286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Stammen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1331640" y="1412775"/>
            <a:ext cx="6696744" cy="5632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Bij het indelen van dieren in stammen, wordt gekeken naar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kenmerken</a:t>
            </a: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Eén van deze kenmerken is het wel of niet hebben van een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wervelkolom</a:t>
            </a: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Shape 292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293" name="Shape 29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4" name="Shape 294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295" name="Shape 295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Stammen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1331640" y="1412775"/>
            <a:ext cx="6696744" cy="5632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Als een dier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</a:t>
            </a:r>
            <a:r>
              <a:rPr lang="nl-NL" sz="40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een wervelkolom heeft, hoort het bij de stam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gewervelde dieren</a:t>
            </a: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Zo niet, dan hoort het dier bij één van de andere 5 stammen.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Shape 301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02" name="Shape 30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3" name="Shape 303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04" name="Shape 304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Gewervelde dieren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x="1331640" y="1412775"/>
            <a:ext cx="6696744" cy="50167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Gewervelde dieren zijn dus dieren die een wervelkolom hebben. 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Deze dieren kun je ook weer ordenen in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groepen: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Zo’n groep heet een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klasse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Shape 93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94" name="Shape 9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Shape 95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96" name="Shape 96"/>
          <p:cNvSpPr/>
          <p:nvPr/>
        </p:nvSpPr>
        <p:spPr>
          <a:xfrm>
            <a:off x="2483767" y="908720"/>
            <a:ext cx="4158511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Schimmelbrood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755575" y="1700808"/>
            <a:ext cx="7848871" cy="50167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Inleveren</a:t>
            </a:r>
            <a:r>
              <a:rPr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Uiterlijk vóór de les van woensdag 13 april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op!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Vergeet de foto’s niet! Als het niet op instagram lukt, kun je ze ook in je opdrachtenblad plakken.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Niet gelukt? </a:t>
            </a:r>
            <a:r>
              <a:rPr lang="nl-NL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→ toch afmaken en een extra opdracht er bij ☺ 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Shape 310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11" name="Shape 31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2" name="Shape 312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13" name="Shape 313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Klassen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1331640" y="1412775"/>
            <a:ext cx="6696744" cy="5632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Deze 5 klassen zijn: 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vissen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vogels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amfibieën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reptielen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nl-NL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zoogdieren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Zie afbeelding 5.1 in je boek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Shape 31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20" name="Shape 32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1" name="Shape 32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22" name="Shape 322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Klassen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1331640" y="1412775"/>
            <a:ext cx="6696744" cy="2554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Bij het indelen van de gewervelde dieren in klassen, wordt gelet op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kenmerken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1331640" y="3861048"/>
            <a:ext cx="6696744" cy="2554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manier van ademhalen.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Een dier kan ademhalen met de huid, met longen of met kieuwen.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Shape 32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30" name="Shape 33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1" name="Shape 33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32" name="Shape 332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Klassen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31640" y="1412775"/>
            <a:ext cx="6696744" cy="2554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Bij het indelen van de gewervelde dieren in klassen, wordt gelet op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kenmerken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Shape 334"/>
          <p:cNvSpPr txBox="1"/>
          <p:nvPr/>
        </p:nvSpPr>
        <p:spPr>
          <a:xfrm>
            <a:off x="1331640" y="3861048"/>
            <a:ext cx="6696744" cy="2554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huidbedekking.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 huid van een dier kan zijn bedekt met schubben, haren, slijm of veren.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Shape 33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40" name="Shape 34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1" name="Shape 34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42" name="Shape 342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Klassen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1331640" y="1412775"/>
            <a:ext cx="6696744" cy="2554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Bij het indelen van de gewervelde dieren in klassen, wordt gelet op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kenmerken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Shape 344"/>
          <p:cNvSpPr txBox="1"/>
          <p:nvPr/>
        </p:nvSpPr>
        <p:spPr>
          <a:xfrm>
            <a:off x="1331640" y="3861048"/>
            <a:ext cx="6696744" cy="28623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manier van voortplanten.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Een dier kan zich voortplanten met of zonder eieren. De eieren kunnen een kalkschaal hebben, een leerachtige schaal of helemaal geen schaal. Dieren die zich voortplanten zonder eieren noem je </a:t>
            </a:r>
            <a:r>
              <a:rPr lang="nl-NL" sz="28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levendbarend.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" name="Shape 34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50" name="Shape 35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1" name="Shape 35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52" name="Shape 352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Klassen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1331640" y="1412775"/>
            <a:ext cx="6696744" cy="2554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Bij het indelen van de gewervelde dieren in klassen, wordt gelet op </a:t>
            </a: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kenmerken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Shape 354"/>
          <p:cNvSpPr txBox="1"/>
          <p:nvPr/>
        </p:nvSpPr>
        <p:spPr>
          <a:xfrm>
            <a:off x="1331640" y="3861048"/>
            <a:ext cx="6696744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leefomgeving.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Een dier kan op het land, in het water of in de lucht leven.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9" name="Shape 35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60" name="Shape 36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1" name="Shape 36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62" name="Shape 362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Opdracht 28</a:t>
            </a:r>
          </a:p>
        </p:txBody>
      </p:sp>
      <p:sp>
        <p:nvSpPr>
          <p:cNvPr id="363" name="Shape 363"/>
          <p:cNvSpPr txBox="1"/>
          <p:nvPr/>
        </p:nvSpPr>
        <p:spPr>
          <a:xfrm>
            <a:off x="1331640" y="1412775"/>
            <a:ext cx="6696744" cy="3170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5 minuten om </a:t>
            </a:r>
            <a:r>
              <a:rPr lang="nl-NL" sz="40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opdracht 28 </a:t>
            </a: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te maken.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Daarna klassikaal bespreken.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4000" b="1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" name="Shape 368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69" name="Shape 36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0" name="Shape 370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aphicFrame>
        <p:nvGraphicFramePr>
          <p:cNvPr id="371" name="Shape 371"/>
          <p:cNvGraphicFramePr/>
          <p:nvPr/>
        </p:nvGraphicFramePr>
        <p:xfrm>
          <a:off x="1475655" y="270891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{4BC210DD-6F99-4061-9C3F-7054A4FA0032}</a:tableStyleId>
              </a:tblPr>
              <a:tblGrid>
                <a:gridCol w="4560175"/>
                <a:gridCol w="153582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Wat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Tijd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Start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Schimmelbrood : opdracht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Uitleg Basisstof 5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Uitleg Basisstof 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Opdrachten maken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10</a:t>
                      </a:r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Afsluiting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nl-NL" sz="2000"/>
                        <a:t>5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372" name="Shape 372"/>
          <p:cNvSpPr/>
          <p:nvPr/>
        </p:nvSpPr>
        <p:spPr>
          <a:xfrm>
            <a:off x="3275856" y="1196751"/>
            <a:ext cx="2356734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Vandaag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Shape 377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78" name="Shape 37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9" name="Shape 379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80" name="Shape 380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Huiswerk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331640" y="1412775"/>
            <a:ext cx="6696744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Maken opdracht: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24, 25, 26, 27, 28, 29, 31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331640" y="3140967"/>
            <a:ext cx="6696744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Leren: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40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Bladzijde 175 t/m 186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" name="Shape 387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88" name="Shape 38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9" name="Shape 389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90" name="Shape 390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Vragenbank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31640" y="1340767"/>
            <a:ext cx="6696744" cy="507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3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Je bedenkt individueel een vraag over het hele hoofdstuk tot nu toe, waarvan je ook het antwoord weet.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3600" b="1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36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Vervolgens geeft de docent aan wie zijn vraag aan de klas mag stellen. Je kiest zelf iemand uit die het antwoord mag geven.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Shape 396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397" name="Shape 39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8" name="Shape 398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399" name="Shape 399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Succes!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ctrTitle"/>
          </p:nvPr>
        </p:nvSpPr>
        <p:spPr>
          <a:xfrm>
            <a:off x="683568" y="69269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Georgia"/>
              <a:buNone/>
            </a:pPr>
            <a:r>
              <a:rPr lang="nl-NL" sz="6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Dieren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subTitle" idx="1"/>
          </p:nvPr>
        </p:nvSpPr>
        <p:spPr>
          <a:xfrm>
            <a:off x="1331640" y="1844824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nl-NL" sz="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Skelet en wervelkolom</a:t>
            </a:r>
          </a:p>
        </p:txBody>
      </p:sp>
      <p:grpSp>
        <p:nvGrpSpPr>
          <p:cNvPr id="104" name="Shape 104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05" name="Shape 10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Shape 106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pic>
        <p:nvPicPr>
          <p:cNvPr id="107" name="Shape 1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23727" y="2636911"/>
            <a:ext cx="4685726" cy="3909652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395536" y="5733255"/>
            <a:ext cx="4104456" cy="1384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2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The Graphics Fairy. (z.j.). Skeleton Elk [Illustratie]. Geraadpleegd van http://thegraphicsfairy.com/wp-content/uploads/blogger/_CarNcodpCMA/TLS1N-NxRII/AAAAAAAAJYY/2WRtI67JoaU/s1600/skeletonelk-graphicsfairy009bw.jpg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2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nl-NL" sz="12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nl-NL" sz="1200">
              <a:solidFill>
                <a:srgbClr val="D8D8D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2123727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Skelet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779912" y="1600200"/>
            <a:ext cx="4906887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r>
              <a:rPr lang="nl-NL" sz="3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	Veel dieren hebben stevige delen in hun lichaam.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595959"/>
              </a:buClr>
              <a:buSzPct val="25000"/>
              <a:buFont typeface="Arial"/>
              <a:buNone/>
            </a:pPr>
            <a:r>
              <a:rPr lang="nl-NL" sz="3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	Deze stevige delen heten het </a:t>
            </a:r>
            <a:r>
              <a:rPr lang="nl-NL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skelet</a:t>
            </a:r>
            <a:r>
              <a:rPr lang="nl-NL" sz="3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grpSp>
        <p:nvGrpSpPr>
          <p:cNvPr id="115" name="Shape 115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16" name="Shape 1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Shape 117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grpSp>
        <p:nvGrpSpPr>
          <p:cNvPr id="118" name="Shape 118"/>
          <p:cNvGrpSpPr/>
          <p:nvPr/>
        </p:nvGrpSpPr>
        <p:grpSpPr>
          <a:xfrm>
            <a:off x="0" y="875295"/>
            <a:ext cx="6542852" cy="5982704"/>
            <a:chOff x="0" y="875295"/>
            <a:chExt cx="6542852" cy="5982704"/>
          </a:xfrm>
        </p:grpSpPr>
        <p:pic>
          <p:nvPicPr>
            <p:cNvPr id="119" name="Shape 11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875295"/>
              <a:ext cx="3059831" cy="59827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Shape 120"/>
            <p:cNvSpPr txBox="1"/>
            <p:nvPr/>
          </p:nvSpPr>
          <p:spPr>
            <a:xfrm>
              <a:off x="4067944" y="5373216"/>
              <a:ext cx="2474908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1800" i="1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Het skelet van een mens</a:t>
              </a:r>
            </a:p>
          </p:txBody>
        </p:sp>
        <p:cxnSp>
          <p:nvCxnSpPr>
            <p:cNvPr id="121" name="Shape 121"/>
            <p:cNvCxnSpPr/>
            <p:nvPr/>
          </p:nvCxnSpPr>
          <p:spPr>
            <a:xfrm rot="10800000">
              <a:off x="1763688" y="5589239"/>
              <a:ext cx="216024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122" name="Shape 122"/>
            <p:cNvSpPr txBox="1"/>
            <p:nvPr/>
          </p:nvSpPr>
          <p:spPr>
            <a:xfrm>
              <a:off x="1835696" y="6211669"/>
              <a:ext cx="4104456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1200">
                  <a:solidFill>
                    <a:srgbClr val="D8D8D8"/>
                  </a:solidFill>
                  <a:latin typeface="Calibri"/>
                  <a:ea typeface="Calibri"/>
                  <a:cs typeface="Calibri"/>
                  <a:sym typeface="Calibri"/>
                </a:rPr>
                <a:t>HDwallpapersPretty. (z.j.). Funny Skeleton [Illustratie]. Geraadpleegd van http://hdwallpaperspretty.com/wp-content/gallery/funny-skeleton-images/skeletonR.jpg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3203848" y="476672"/>
            <a:ext cx="5940152" cy="1584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Inwendig skelet en uitwendig skelet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131840" y="1988840"/>
            <a:ext cx="5554960" cy="41373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r>
              <a:rPr lang="nl-NL"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	Een skelet dat aan de binnenkant van het lichaam zit heet een </a:t>
            </a:r>
            <a:r>
              <a:rPr lang="nl-NL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inwendig skelet</a:t>
            </a:r>
            <a:r>
              <a:rPr lang="nl-NL"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560"/>
              </a:spcBef>
              <a:buClr>
                <a:srgbClr val="595959"/>
              </a:buClr>
              <a:buSzPct val="25000"/>
              <a:buFont typeface="Arial"/>
              <a:buNone/>
            </a:pPr>
            <a:r>
              <a:rPr lang="nl-NL"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	Een skelet dat aan de buitenkant van het lichaam zit heet een </a:t>
            </a:r>
            <a:r>
              <a:rPr lang="nl-NL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uitwendig</a:t>
            </a:r>
            <a:r>
              <a:rPr lang="nl-NL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skelet</a:t>
            </a:r>
            <a:r>
              <a:rPr lang="nl-NL"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grpSp>
        <p:nvGrpSpPr>
          <p:cNvPr id="129" name="Shape 12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30" name="Shape 13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Shape 13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32" name="Shape 132"/>
          <p:cNvSpPr txBox="1"/>
          <p:nvPr/>
        </p:nvSpPr>
        <p:spPr>
          <a:xfrm>
            <a:off x="4067944" y="5373216"/>
            <a:ext cx="4536504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nl-NL" sz="3200" i="1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Wat voor skelet heeft een mens?</a:t>
            </a:r>
          </a:p>
        </p:txBody>
      </p:sp>
      <p:grpSp>
        <p:nvGrpSpPr>
          <p:cNvPr id="133" name="Shape 133"/>
          <p:cNvGrpSpPr/>
          <p:nvPr/>
        </p:nvGrpSpPr>
        <p:grpSpPr>
          <a:xfrm>
            <a:off x="0" y="875295"/>
            <a:ext cx="5940152" cy="5982704"/>
            <a:chOff x="0" y="875295"/>
            <a:chExt cx="5940152" cy="5982704"/>
          </a:xfrm>
        </p:grpSpPr>
        <p:pic>
          <p:nvPicPr>
            <p:cNvPr id="134" name="Shape 13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875295"/>
              <a:ext cx="3059831" cy="598270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5" name="Shape 135"/>
            <p:cNvCxnSpPr/>
            <p:nvPr/>
          </p:nvCxnSpPr>
          <p:spPr>
            <a:xfrm rot="10800000">
              <a:off x="1763688" y="5589239"/>
              <a:ext cx="216024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136" name="Shape 136"/>
            <p:cNvSpPr txBox="1"/>
            <p:nvPr/>
          </p:nvSpPr>
          <p:spPr>
            <a:xfrm>
              <a:off x="1835696" y="6211669"/>
              <a:ext cx="4104456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1200">
                  <a:solidFill>
                    <a:srgbClr val="D8D8D8"/>
                  </a:solidFill>
                  <a:latin typeface="Calibri"/>
                  <a:ea typeface="Calibri"/>
                  <a:cs typeface="Calibri"/>
                  <a:sym typeface="Calibri"/>
                </a:rPr>
                <a:t>HDwallpapersPretty. (z.j.). Funny Skeleton [Illustratie]. Geraadpleegd van http://hdwallpaperspretty.com/wp-content/gallery/funny-skeleton-images/skeletonR.jpg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Shape 141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42" name="Shape 14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3" name="Shape 143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44" name="Shape 144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Inwendig skelet</a:t>
            </a: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3528" y="2996951"/>
            <a:ext cx="4120625" cy="2991573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Shape 146"/>
          <p:cNvSpPr txBox="1"/>
          <p:nvPr/>
        </p:nvSpPr>
        <p:spPr>
          <a:xfrm>
            <a:off x="1403648" y="1556791"/>
            <a:ext cx="6327693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Skelet aan de </a:t>
            </a:r>
            <a:r>
              <a:rPr lang="nl-NL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binnenkant</a:t>
            </a: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van het lichaam.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2051719" y="6309319"/>
            <a:ext cx="694421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Hond</a:t>
            </a:r>
          </a:p>
        </p:txBody>
      </p:sp>
      <p:pic>
        <p:nvPicPr>
          <p:cNvPr id="148" name="Shape 14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36096" y="2636911"/>
            <a:ext cx="2729095" cy="3390807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 txBox="1"/>
          <p:nvPr/>
        </p:nvSpPr>
        <p:spPr>
          <a:xfrm>
            <a:off x="6516216" y="6309319"/>
            <a:ext cx="711669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Vogel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Shape 1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132856"/>
            <a:ext cx="3134376" cy="298511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5" name="Shape 155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56" name="Shape 15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7" name="Shape 157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58" name="Shape 158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Uitwendig skelet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1403648" y="1556791"/>
            <a:ext cx="630428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Skelet aan de </a:t>
            </a:r>
            <a:r>
              <a:rPr lang="nl-NL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buitenkant </a:t>
            </a: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van het lichaam.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899591" y="4941167"/>
            <a:ext cx="574195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Slak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7236296" y="4941167"/>
            <a:ext cx="86433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Mossel</a:t>
            </a:r>
          </a:p>
        </p:txBody>
      </p:sp>
      <p:pic>
        <p:nvPicPr>
          <p:cNvPr id="162" name="Shape 16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44207" y="2708919"/>
            <a:ext cx="2425452" cy="1616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39951" y="2996951"/>
            <a:ext cx="1181100" cy="1704974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/>
          <p:nvPr/>
        </p:nvSpPr>
        <p:spPr>
          <a:xfrm>
            <a:off x="4355976" y="4941167"/>
            <a:ext cx="725455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Kever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Shape 169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70" name="Shape 17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1" name="Shape 171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72" name="Shape 172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Geen skelet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1403648" y="1556791"/>
            <a:ext cx="6898939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Er bestaan ook dieren die </a:t>
            </a:r>
            <a:r>
              <a:rPr lang="nl-NL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geen skelet </a:t>
            </a: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hebben.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2411759" y="5157192"/>
            <a:ext cx="64068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Kwal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5436096" y="5157192"/>
            <a:ext cx="133241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Regenworm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3688" y="2636911"/>
            <a:ext cx="2041375" cy="2531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Shape 17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04048" y="2852935"/>
            <a:ext cx="2324099" cy="1962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6084167" y="2492896"/>
            <a:ext cx="2880320" cy="1008112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3" name="Shape 183"/>
          <p:cNvGrpSpPr/>
          <p:nvPr/>
        </p:nvGrpSpPr>
        <p:grpSpPr>
          <a:xfrm>
            <a:off x="0" y="0"/>
            <a:ext cx="9144000" cy="646331"/>
            <a:chOff x="0" y="0"/>
            <a:chExt cx="9144000" cy="646331"/>
          </a:xfrm>
        </p:grpSpPr>
        <p:pic>
          <p:nvPicPr>
            <p:cNvPr id="184" name="Shape 18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0"/>
              <a:ext cx="9144000" cy="579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5" name="Shape 185"/>
            <p:cNvSpPr txBox="1"/>
            <p:nvPr/>
          </p:nvSpPr>
          <p:spPr>
            <a:xfrm>
              <a:off x="3131840" y="0"/>
              <a:ext cx="29001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3600">
                  <a:solidFill>
                    <a:srgbClr val="BFBFBF"/>
                  </a:solidFill>
                  <a:latin typeface="Georgia"/>
                  <a:ea typeface="Georgia"/>
                  <a:cs typeface="Georgia"/>
                  <a:sym typeface="Georgia"/>
                </a:rPr>
                <a:t>Les 6: Dieren</a:t>
              </a:r>
            </a:p>
          </p:txBody>
        </p:sp>
      </p:grpSp>
      <p:sp>
        <p:nvSpPr>
          <p:cNvPr id="186" name="Shape 186"/>
          <p:cNvSpPr txBox="1"/>
          <p:nvPr/>
        </p:nvSpPr>
        <p:spPr>
          <a:xfrm>
            <a:off x="539552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Georgia"/>
              <a:buNone/>
            </a:pPr>
            <a:r>
              <a:rPr lang="nl-NL"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Wervelkolom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1403648" y="1556791"/>
            <a:ext cx="7258333" cy="954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Een onderdeel van het skelet is de </a:t>
            </a:r>
            <a:r>
              <a:rPr lang="nl-NL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wervelkolom</a:t>
            </a: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 wervelkolom bestaat uit </a:t>
            </a:r>
            <a:r>
              <a:rPr lang="nl-NL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wervels</a:t>
            </a:r>
            <a:r>
              <a:rPr lang="nl-NL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grpSp>
        <p:nvGrpSpPr>
          <p:cNvPr id="188" name="Shape 188"/>
          <p:cNvGrpSpPr/>
          <p:nvPr/>
        </p:nvGrpSpPr>
        <p:grpSpPr>
          <a:xfrm>
            <a:off x="1259632" y="2924944"/>
            <a:ext cx="6508463" cy="5517231"/>
            <a:chOff x="1259632" y="2348880"/>
            <a:chExt cx="6508463" cy="5517231"/>
          </a:xfrm>
        </p:grpSpPr>
        <p:pic>
          <p:nvPicPr>
            <p:cNvPr id="189" name="Shape 18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259632" y="3140967"/>
              <a:ext cx="6508463" cy="472514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90" name="Shape 190"/>
            <p:cNvCxnSpPr/>
            <p:nvPr/>
          </p:nvCxnSpPr>
          <p:spPr>
            <a:xfrm rot="10800000">
              <a:off x="2627783" y="2996952"/>
              <a:ext cx="0" cy="86409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1" name="Shape 191"/>
            <p:cNvCxnSpPr/>
            <p:nvPr/>
          </p:nvCxnSpPr>
          <p:spPr>
            <a:xfrm>
              <a:off x="2627783" y="2996951"/>
              <a:ext cx="4176464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2" name="Shape 192"/>
            <p:cNvCxnSpPr/>
            <p:nvPr/>
          </p:nvCxnSpPr>
          <p:spPr>
            <a:xfrm>
              <a:off x="6804247" y="2996951"/>
              <a:ext cx="0" cy="3240359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3" name="Shape 193"/>
            <p:cNvCxnSpPr/>
            <p:nvPr/>
          </p:nvCxnSpPr>
          <p:spPr>
            <a:xfrm rot="10800000">
              <a:off x="4716016" y="2636911"/>
              <a:ext cx="0" cy="36004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94" name="Shape 194"/>
            <p:cNvSpPr txBox="1"/>
            <p:nvPr/>
          </p:nvSpPr>
          <p:spPr>
            <a:xfrm>
              <a:off x="4067944" y="2348880"/>
              <a:ext cx="13930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1800" i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wervelkolom</a:t>
              </a:r>
            </a:p>
          </p:txBody>
        </p:sp>
        <p:cxnSp>
          <p:nvCxnSpPr>
            <p:cNvPr id="195" name="Shape 195"/>
            <p:cNvCxnSpPr/>
            <p:nvPr/>
          </p:nvCxnSpPr>
          <p:spPr>
            <a:xfrm rot="10800000">
              <a:off x="4932039" y="3717031"/>
              <a:ext cx="0" cy="648071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96" name="Shape 196"/>
            <p:cNvSpPr txBox="1"/>
            <p:nvPr/>
          </p:nvSpPr>
          <p:spPr>
            <a:xfrm>
              <a:off x="4572000" y="3429000"/>
              <a:ext cx="8071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r>
                <a:rPr lang="nl-NL" sz="1800" i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wervel</a:t>
              </a:r>
            </a:p>
          </p:txBody>
        </p:sp>
      </p:grpSp>
      <p:sp>
        <p:nvSpPr>
          <p:cNvPr id="197" name="Shape 197"/>
          <p:cNvSpPr txBox="1"/>
          <p:nvPr/>
        </p:nvSpPr>
        <p:spPr>
          <a:xfrm>
            <a:off x="6084167" y="2636911"/>
            <a:ext cx="2810064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nl-NL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Ruggengraat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-thema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845</Words>
  <Application>Microsoft Office PowerPoint</Application>
  <PresentationFormat>Diavoorstelling (4:3)</PresentationFormat>
  <Paragraphs>217</Paragraphs>
  <Slides>29</Slides>
  <Notes>29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0" baseType="lpstr">
      <vt:lpstr>Office-thema</vt:lpstr>
      <vt:lpstr>PowerPoint-presentatie</vt:lpstr>
      <vt:lpstr>PowerPoint-presentatie</vt:lpstr>
      <vt:lpstr>Dieren</vt:lpstr>
      <vt:lpstr>Skelet</vt:lpstr>
      <vt:lpstr>Inwendig skelet en uitwendig skelet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Opdrachten maken</vt:lpstr>
      <vt:lpstr>PowerPoint-presentatie</vt:lpstr>
      <vt:lpstr>Dieren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Samantha Meerwijk</dc:creator>
  <cp:lastModifiedBy>Samantha Meerwijk</cp:lastModifiedBy>
  <cp:revision>1</cp:revision>
  <dcterms:modified xsi:type="dcterms:W3CDTF">2016-04-22T10:29:35Z</dcterms:modified>
</cp:coreProperties>
</file>